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1"/>
  </p:sldMasterIdLst>
  <p:notesMasterIdLst>
    <p:notesMasterId r:id="rId25"/>
  </p:notesMasterIdLst>
  <p:handoutMasterIdLst>
    <p:handoutMasterId r:id="rId26"/>
  </p:handoutMasterIdLst>
  <p:sldIdLst>
    <p:sldId id="257" r:id="rId2"/>
    <p:sldId id="278" r:id="rId3"/>
    <p:sldId id="279" r:id="rId4"/>
    <p:sldId id="277" r:id="rId5"/>
    <p:sldId id="288" r:id="rId6"/>
    <p:sldId id="280" r:id="rId7"/>
    <p:sldId id="261" r:id="rId8"/>
    <p:sldId id="281" r:id="rId9"/>
    <p:sldId id="263" r:id="rId10"/>
    <p:sldId id="264" r:id="rId11"/>
    <p:sldId id="282" r:id="rId12"/>
    <p:sldId id="265" r:id="rId13"/>
    <p:sldId id="283" r:id="rId14"/>
    <p:sldId id="266" r:id="rId15"/>
    <p:sldId id="267" r:id="rId16"/>
    <p:sldId id="284" r:id="rId17"/>
    <p:sldId id="268" r:id="rId18"/>
    <p:sldId id="286" r:id="rId19"/>
    <p:sldId id="285" r:id="rId20"/>
    <p:sldId id="272" r:id="rId21"/>
    <p:sldId id="275" r:id="rId22"/>
    <p:sldId id="287" r:id="rId23"/>
    <p:sldId id="276" r:id="rId2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2" d="100"/>
          <a:sy n="92" d="100"/>
        </p:scale>
        <p:origin x="-141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B0FDC0-0E46-BF4C-B339-06F3D86357B1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0F0499-9D31-B541-A639-216A334C9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89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D2E416-5268-9047-B640-CD588543447D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F74640-12E8-F147-87A5-7C0F85BF1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244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4EE3733-29A8-664C-BF51-75A39C642AEB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#3 Poll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50E91D73-B2A1-8D4D-ADBD-6A7197F2645B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7A83BE3-02E7-6A45-9AA7-89E48647FA4E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altLang="en-US" dirty="0" smtClean="0">
              <a:ea typeface="+mn-ea"/>
            </a:endParaRPr>
          </a:p>
          <a:p>
            <a:pPr eaLnBrk="1" hangingPunct="1">
              <a:defRPr/>
            </a:pPr>
            <a:endParaRPr lang="en-US" altLang="en-US" dirty="0" smtClean="0">
              <a:ea typeface="+mn-ea"/>
            </a:endParaRPr>
          </a:p>
          <a:p>
            <a:pPr eaLnBrk="1" hangingPunct="1">
              <a:defRPr/>
            </a:pPr>
            <a:r>
              <a:rPr lang="en-US" altLang="en-US" dirty="0" smtClean="0">
                <a:ea typeface="+mn-ea"/>
              </a:rPr>
              <a:t>Emerging consensus among experts regarding implications for JJ policy and practice </a:t>
            </a:r>
          </a:p>
          <a:p>
            <a:pPr eaLnBrk="1" hangingPunct="1">
              <a:defRPr/>
            </a:pPr>
            <a:endParaRPr lang="en-US" altLang="en-US" dirty="0" smtClean="0">
              <a:ea typeface="+mn-ea"/>
            </a:endParaRPr>
          </a:p>
          <a:p>
            <a:pPr eaLnBrk="1" hangingPunct="1">
              <a:defRPr/>
            </a:pPr>
            <a:endParaRPr lang="en-US" altLang="en-US" dirty="0" smtClean="0">
              <a:ea typeface="+mn-ea"/>
            </a:endParaRPr>
          </a:p>
          <a:p>
            <a:pPr eaLnBrk="1" hangingPunct="1">
              <a:defRPr/>
            </a:pPr>
            <a:endParaRPr lang="en-US" altLang="en-US" dirty="0" smtClean="0">
              <a:ea typeface="+mn-ea"/>
            </a:endParaRPr>
          </a:p>
          <a:p>
            <a:pPr eaLnBrk="1" hangingPunct="1">
              <a:defRPr/>
            </a:pPr>
            <a:r>
              <a:rPr lang="en-US" altLang="en-US" dirty="0" smtClean="0">
                <a:ea typeface="+mn-ea"/>
              </a:rPr>
              <a:t>Aim to consolidate knowledge and establish a platform for moving forward  not an action plan but a basis for action plan</a:t>
            </a:r>
          </a:p>
          <a:p>
            <a:pPr eaLnBrk="1" hangingPunct="1">
              <a:defRPr/>
            </a:pPr>
            <a:endParaRPr lang="en-US" altLang="en-US" dirty="0" smtClean="0">
              <a:ea typeface="+mn-ea"/>
            </a:endParaRPr>
          </a:p>
          <a:p>
            <a:pPr marL="171441" indent="-171441">
              <a:buFontTx/>
              <a:buChar char="-"/>
              <a:defRPr/>
            </a:pPr>
            <a:r>
              <a:rPr lang="en-US" altLang="en-US" dirty="0" smtClean="0">
                <a:ea typeface="+mn-ea"/>
              </a:rPr>
              <a:t>Turn the ball over the states to learn from the vanguard states and build the necessary political commitment and consensus </a:t>
            </a:r>
          </a:p>
          <a:p>
            <a:pPr marL="171441" indent="-171441">
              <a:buFontTx/>
              <a:buChar char="-"/>
              <a:defRPr/>
            </a:pPr>
            <a:r>
              <a:rPr lang="en-US" altLang="en-US" dirty="0" smtClean="0">
                <a:ea typeface="+mn-ea"/>
              </a:rPr>
              <a:t>Strengthen OJJDP to be able to facilitate and support change</a:t>
            </a:r>
          </a:p>
          <a:p>
            <a:pPr>
              <a:defRPr/>
            </a:pPr>
            <a:endParaRPr lang="en-US" altLang="en-US" dirty="0" smtClean="0">
              <a:ea typeface="+mn-ea"/>
            </a:endParaRPr>
          </a:p>
          <a:p>
            <a:pPr>
              <a:defRPr/>
            </a:pPr>
            <a:r>
              <a:rPr lang="en-US" altLang="en-US" dirty="0" smtClean="0">
                <a:ea typeface="+mn-ea"/>
              </a:rPr>
              <a:t>Sets the stage for 2</a:t>
            </a:r>
            <a:r>
              <a:rPr lang="en-US" altLang="en-US" baseline="30000" dirty="0" smtClean="0">
                <a:ea typeface="+mn-ea"/>
              </a:rPr>
              <a:t>nd</a:t>
            </a:r>
            <a:r>
              <a:rPr lang="en-US" altLang="en-US" dirty="0" smtClean="0">
                <a:ea typeface="+mn-ea"/>
              </a:rPr>
              <a:t> report. How can OJJDP position itself to do this </a:t>
            </a:r>
          </a:p>
          <a:p>
            <a:pPr>
              <a:defRPr/>
            </a:pPr>
            <a:r>
              <a:rPr lang="en-US" altLang="en-US" dirty="0" smtClean="0">
                <a:ea typeface="+mn-ea"/>
              </a:rPr>
              <a:t>Internal change to organize itself to become a change agent</a:t>
            </a:r>
          </a:p>
          <a:p>
            <a:pPr>
              <a:defRPr/>
            </a:pPr>
            <a:endParaRPr lang="en-US" altLang="en-US" dirty="0" smtClean="0">
              <a:ea typeface="+mn-ea"/>
            </a:endParaRPr>
          </a:p>
          <a:p>
            <a:pPr>
              <a:defRPr/>
            </a:pPr>
            <a:endParaRPr lang="en-US" altLang="en-US" dirty="0" smtClean="0">
              <a:ea typeface="+mn-ea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09" indent="-285734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37" indent="-22858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11" indent="-22858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87" indent="-22858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654857E-47D9-8B4B-AAA7-14C21D659209}" type="slidenum">
              <a:rPr lang="en-US">
                <a:latin typeface="Arial" charset="0"/>
              </a:rPr>
              <a:pPr/>
              <a:t>7</a:t>
            </a:fld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368A63A-AA9D-414D-B51F-D1CACA0C8E63}" type="slidenum">
              <a:rPr lang="en-US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8069106C-2FF3-0145-888F-4FBABF2ACD08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230F3CAD-BD9A-A54A-91B3-56F7A767F032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176F8E6-F078-A041-B8C5-A82E07F9903C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DA5779FB-1AE8-CD42-8DFE-9A287E9CB915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#1 and #2 polls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5654BCB-2C77-BA40-B57D-E064A27F6553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C043778-EFF5-7349-9801-C41FD8E7692A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EBDB-FD76-044A-A81E-22B2F82AEFDB}" type="datetime1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956-71BD-F74D-BAA7-7EB56CDC88E7}" type="datetime1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D9BC-29D7-B24E-9068-6E9E2AAC4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6C52-9D0A-E740-BE3B-B5F2F72FA2B0}" type="datetime1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D9BC-29D7-B24E-9068-6E9E2AAC4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4898-00C5-E24E-B066-9C92C19E878F}" type="datetime1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D9BC-29D7-B24E-9068-6E9E2AAC4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35563-CC26-CD4F-9911-BA847E23CEDC}" type="datetime1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068B-E03F-0D40-A740-FD2B4AED6F97}" type="datetime1">
              <a:rPr lang="en-US" smtClean="0"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D9BC-29D7-B24E-9068-6E9E2AAC4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726A-4332-7643-B9B0-15035707E4D8}" type="datetime1">
              <a:rPr lang="en-US" smtClean="0"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D9BC-29D7-B24E-9068-6E9E2AAC45F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72318-6C97-9749-9112-9D20ACD4D8ED}" type="datetime1">
              <a:rPr lang="en-US" smtClean="0"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D9BC-29D7-B24E-9068-6E9E2AAC4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D1AE-3462-6946-B5C9-0C77AAAF72B4}" type="datetime1">
              <a:rPr lang="en-US" smtClean="0"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D9BC-29D7-B24E-9068-6E9E2AAC4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1E8E-4A6E-BA45-9BFE-DB66E1CB7016}" type="datetime1">
              <a:rPr lang="en-US" smtClean="0"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1454-15B5-484F-AA2F-7305C245E928}" type="datetime1">
              <a:rPr lang="en-US" smtClean="0"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D9BC-29D7-B24E-9068-6E9E2AAC4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91E5181-424D-7B4F-9843-C1FE1E422480}" type="datetime1">
              <a:rPr lang="en-US" smtClean="0"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Based on The Five Dysfunctions of a Team by Patrick Lencioni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973D9BC-29D7-B24E-9068-6E9E2AAC45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ites.nationalacademies.org/DBASSE/CLAJ/DBASSE_088937" TargetMode="External"/><Relationship Id="rId5" Type="http://schemas.openxmlformats.org/officeDocument/2006/relationships/hyperlink" Target="http://sites.nationalacademies.org/DBASSE/CLAJ/Implementing_Juvenile_Justice_Reform/index.htm" TargetMode="External"/><Relationship Id="rId4" Type="http://schemas.openxmlformats.org/officeDocument/2006/relationships/hyperlink" Target="mailto:claj@nas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1686762" y="2012593"/>
            <a:ext cx="7618412" cy="23542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ea typeface="+mj-ea"/>
              </a:rPr>
              <a:t>Reforming Juvenile Justice: </a:t>
            </a:r>
            <a:br>
              <a:rPr lang="en-US" altLang="en-US" sz="2400" b="1" dirty="0" smtClean="0">
                <a:solidFill>
                  <a:schemeClr val="tx1"/>
                </a:solidFill>
                <a:ea typeface="+mj-ea"/>
              </a:rPr>
            </a:br>
            <a:r>
              <a:rPr lang="en-US" altLang="en-US" sz="2400" b="1" dirty="0" smtClean="0">
                <a:solidFill>
                  <a:schemeClr val="tx1"/>
                </a:solidFill>
                <a:ea typeface="+mj-ea"/>
              </a:rPr>
              <a:t>     A Developmental Perspective </a:t>
            </a:r>
            <a:br>
              <a:rPr lang="en-US" altLang="en-US" sz="2400" b="1" dirty="0" smtClean="0">
                <a:solidFill>
                  <a:schemeClr val="tx1"/>
                </a:solidFill>
                <a:ea typeface="+mj-ea"/>
              </a:rPr>
            </a:br>
            <a:r>
              <a:rPr lang="en-US" altLang="en-US" sz="2400" b="1" dirty="0" smtClean="0">
                <a:solidFill>
                  <a:schemeClr val="tx1"/>
                </a:solidFill>
                <a:ea typeface="+mj-ea"/>
              </a:rPr>
              <a:t/>
            </a:r>
            <a:br>
              <a:rPr lang="en-US" altLang="en-US" sz="2400" b="1" dirty="0" smtClean="0">
                <a:solidFill>
                  <a:schemeClr val="tx1"/>
                </a:solidFill>
                <a:ea typeface="+mj-ea"/>
              </a:rPr>
            </a:br>
            <a:r>
              <a:rPr lang="en-US" altLang="en-US" sz="2400" b="1" dirty="0" smtClean="0">
                <a:solidFill>
                  <a:schemeClr val="tx1"/>
                </a:solidFill>
                <a:ea typeface="+mj-ea"/>
              </a:rPr>
              <a:t/>
            </a:r>
            <a:br>
              <a:rPr lang="en-US" altLang="en-US" sz="2400" b="1" dirty="0" smtClean="0">
                <a:solidFill>
                  <a:schemeClr val="tx1"/>
                </a:solidFill>
                <a:ea typeface="+mj-ea"/>
              </a:rPr>
            </a:br>
            <a:r>
              <a:rPr lang="en-US" altLang="en-US" sz="2400" b="1" dirty="0" smtClean="0">
                <a:solidFill>
                  <a:schemeClr val="tx1"/>
                </a:solidFill>
                <a:ea typeface="+mj-ea"/>
              </a:rPr>
              <a:t>Putting principles into practice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1188" y="5512376"/>
            <a:ext cx="6461125" cy="10668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>
                <a:ea typeface="+mn-ea"/>
              </a:rPr>
              <a:t>February 2016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US" dirty="0" smtClean="0">
              <a:ea typeface="+mn-ea"/>
            </a:endParaRPr>
          </a:p>
        </p:txBody>
      </p:sp>
      <p:pic>
        <p:nvPicPr>
          <p:cNvPr id="205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657259"/>
            <a:ext cx="1996137" cy="28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ea typeface="+mj-ea"/>
              </a:rPr>
              <a:t>Executive Function Development</a:t>
            </a:r>
            <a:endParaRPr lang="en-US" sz="4000" dirty="0">
              <a:ea typeface="+mj-ea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" y="914400"/>
          <a:ext cx="8153400" cy="56135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/>
                <a:gridCol w="2362200"/>
                <a:gridCol w="2895600"/>
              </a:tblGrid>
              <a:tr h="3708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Working Memory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Inhibitory Control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Cognitive</a:t>
                      </a:r>
                      <a:r>
                        <a:rPr lang="en-US" sz="1800" baseline="0" dirty="0" smtClean="0"/>
                        <a:t> Flexibility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/>
                </a:tc>
              </a:tr>
              <a:tr h="8230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Adult: Can remember multiple tasks, rules</a:t>
                      </a:r>
                      <a:r>
                        <a:rPr lang="en-US" sz="1600" baseline="0" dirty="0" smtClean="0"/>
                        <a:t> and strategies that may vary by situation.</a:t>
                      </a:r>
                      <a:endParaRPr 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Adult: Consistent self control, </a:t>
                      </a:r>
                      <a:r>
                        <a:rPr lang="en-US" sz="1600" dirty="0" err="1" smtClean="0"/>
                        <a:t>situation</a:t>
                      </a:r>
                      <a:r>
                        <a:rPr lang="en-US" sz="1600" baseline="0" dirty="0" err="1" smtClean="0"/>
                        <a:t>ally</a:t>
                      </a:r>
                      <a:r>
                        <a:rPr lang="en-US" sz="1600" baseline="0" dirty="0" smtClean="0"/>
                        <a:t> appropriate responses.</a:t>
                      </a:r>
                      <a:endParaRPr 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Adult: Able</a:t>
                      </a:r>
                      <a:r>
                        <a:rPr lang="en-US" sz="1600" baseline="0" dirty="0" smtClean="0"/>
                        <a:t> to revise actions and plans in response to changing circumstances.</a:t>
                      </a:r>
                      <a:endParaRPr lang="en-US" sz="1600" dirty="0"/>
                    </a:p>
                  </a:txBody>
                  <a:tcPr marT="45723" marB="45723"/>
                </a:tc>
              </a:tr>
              <a:tr h="15545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5-16</a:t>
                      </a:r>
                      <a:r>
                        <a:rPr lang="en-US" sz="1600" baseline="0" dirty="0" smtClean="0"/>
                        <a:t> Years: </a:t>
                      </a:r>
                      <a:r>
                        <a:rPr lang="en-US" sz="1600" dirty="0" smtClean="0"/>
                        <a:t>Develops ability to search varying locations, remember where</a:t>
                      </a:r>
                      <a:r>
                        <a:rPr lang="en-US" sz="1600" baseline="0" dirty="0" smtClean="0"/>
                        <a:t> something was found, then explore other locations.</a:t>
                      </a:r>
                      <a:endParaRPr 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10-18 Years: Continues to develop self-control,</a:t>
                      </a:r>
                      <a:r>
                        <a:rPr lang="en-US" sz="1600" baseline="0" dirty="0" smtClean="0"/>
                        <a:t> such as switching attention from central focus (riding a bike) to peripheral stimuli (signs vs. houses).</a:t>
                      </a:r>
                      <a:endParaRPr 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13-18 Years: Continued improvement</a:t>
                      </a:r>
                      <a:r>
                        <a:rPr lang="en-US" sz="1600" baseline="0" dirty="0" smtClean="0"/>
                        <a:t> in accuracy when switching focus and adapting to changing rules. </a:t>
                      </a:r>
                      <a:endParaRPr lang="en-US" sz="1600" dirty="0"/>
                    </a:p>
                  </a:txBody>
                  <a:tcPr marT="45723" marB="45723"/>
                </a:tc>
              </a:tr>
              <a:tr h="131072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Years: Can hold in  mind two</a:t>
                      </a:r>
                      <a:r>
                        <a:rPr lang="en-US" sz="1600" baseline="0" dirty="0" smtClean="0"/>
                        <a:t> rules at once (e.g., red goes here, blue goes there) and action on the basis of the rules.</a:t>
                      </a:r>
                      <a:endParaRPr 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4-5 Years: Reductions in perseveration</a:t>
                      </a:r>
                      <a:r>
                        <a:rPr lang="en-US" sz="1600" baseline="0" dirty="0" smtClean="0"/>
                        <a:t> (following a rule after the rule has changed), can delay eating a treat.</a:t>
                      </a:r>
                      <a:endParaRPr 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2-5 Years: Succeeds</a:t>
                      </a:r>
                      <a:r>
                        <a:rPr lang="en-US" sz="1600" baseline="0" dirty="0" smtClean="0"/>
                        <a:t> at shifting actions according to changing rules (taking off shoes at home, puts on boots for rain).</a:t>
                      </a:r>
                      <a:endParaRPr lang="en-US" sz="1600" dirty="0"/>
                    </a:p>
                  </a:txBody>
                  <a:tcPr marT="45723" marB="45723"/>
                </a:tc>
              </a:tr>
              <a:tr h="106686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 Months: Can execute simple means-to-ends tasks and two-step plans; also able to integrate</a:t>
                      </a:r>
                      <a:r>
                        <a:rPr lang="en-US" sz="1600" baseline="0" dirty="0" smtClean="0"/>
                        <a:t> looking in one place and acting.</a:t>
                      </a:r>
                      <a:endParaRPr 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8-10 Months: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Begins to maintain focus despite distractions during brief</a:t>
                      </a:r>
                      <a:r>
                        <a:rPr lang="en-US" sz="1600" baseline="0" dirty="0" smtClean="0"/>
                        <a:t> delays. </a:t>
                      </a:r>
                      <a:endParaRPr lang="en-US" sz="16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9-11</a:t>
                      </a:r>
                      <a:r>
                        <a:rPr lang="en-US" sz="1600" baseline="0" dirty="0" smtClean="0"/>
                        <a:t> Months: Develops ability to seek alternative methods to retrieve objects beyond directly reaching for things in view.</a:t>
                      </a:r>
                      <a:endParaRPr lang="en-US" sz="16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9246" name="TextBox 5"/>
          <p:cNvSpPr txBox="1">
            <a:spLocks noChangeArrowheads="1"/>
          </p:cNvSpPr>
          <p:nvPr/>
        </p:nvSpPr>
        <p:spPr bwMode="auto">
          <a:xfrm>
            <a:off x="4652234" y="6442075"/>
            <a:ext cx="4038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00" dirty="0">
                <a:latin typeface="Arial" charset="0"/>
              </a:rPr>
              <a:t>Source: Center on the Developing Child at Harvard University (2011). </a:t>
            </a:r>
            <a:r>
              <a:rPr lang="en-US" sz="700" i="1" dirty="0">
                <a:latin typeface="Arial" charset="0"/>
              </a:rPr>
              <a:t>Building the Brain’s “Air Traffic Control” System: How Early Experiences Shape the Development of Executive Function: Working Paper No.11. http://</a:t>
            </a:r>
            <a:r>
              <a:rPr lang="en-US" sz="700" i="1" dirty="0" err="1">
                <a:latin typeface="Arial" charset="0"/>
              </a:rPr>
              <a:t>www.developing</a:t>
            </a:r>
            <a:r>
              <a:rPr lang="en-US" sz="700" i="1" dirty="0">
                <a:latin typeface="Arial" charset="0"/>
              </a:rPr>
              <a:t> </a:t>
            </a:r>
            <a:r>
              <a:rPr lang="en-US" sz="700" i="1" dirty="0" err="1">
                <a:latin typeface="Arial" charset="0"/>
              </a:rPr>
              <a:t>c</a:t>
            </a:r>
            <a:r>
              <a:rPr lang="en-US" sz="700" dirty="0" err="1">
                <a:latin typeface="Arial" charset="0"/>
              </a:rPr>
              <a:t>hild.harvard.edu</a:t>
            </a:r>
            <a:endParaRPr lang="en-US" sz="7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 am aware of the science of adolescent development and try to integrate it in the work that I do with youth.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 have attended </a:t>
            </a:r>
            <a:r>
              <a:rPr lang="en-US" dirty="0"/>
              <a:t>s</a:t>
            </a:r>
            <a:r>
              <a:rPr lang="en-US" dirty="0" smtClean="0"/>
              <a:t>pecific training on the science of adolescent development and use what I’ve learned in the work I do with youth.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All of the programs that I/we use are evidence-based and are developmentally appropriate for adolescents.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It’s better to form relationships with youth than to worry too much about the science.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>
                <a:ea typeface="+mj-ea"/>
              </a:rPr>
              <a:t>Major Conclusions from the Research</a:t>
            </a:r>
            <a:endParaRPr lang="en-US" sz="3600" dirty="0">
              <a:ea typeface="+mj-ea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1402160"/>
            <a:ext cx="8153400" cy="48006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ts val="2638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Being held accountable for wrongdoing and accepting responsibility in a process perceived as fair promotes healthy moral development and legal socialization.</a:t>
            </a:r>
          </a:p>
          <a:p>
            <a:pPr eaLnBrk="1" hangingPunct="1">
              <a:lnSpc>
                <a:spcPts val="2638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Conversely, being held accountable and punished in a process perceived as unfair can reinforce social disaffection and antisocial behavior</a:t>
            </a:r>
          </a:p>
          <a:p>
            <a:pPr eaLnBrk="1" hangingPunct="1">
              <a:lnSpc>
                <a:spcPts val="2638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Policies and programs that are predominantly punitive neither foster </a:t>
            </a:r>
            <a:r>
              <a:rPr lang="en-US" sz="2000" dirty="0" smtClean="0"/>
              <a:t>pro-social </a:t>
            </a:r>
            <a:r>
              <a:rPr lang="en-US" sz="2000" dirty="0"/>
              <a:t>development nor reduce recidivism</a:t>
            </a:r>
          </a:p>
          <a:p>
            <a:pPr eaLnBrk="1" hangingPunct="1">
              <a:lnSpc>
                <a:spcPts val="2638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No convincing evidence that confinement of juvenile offenders beyond a minimum amount required to provide intense services reduces likelihood of subsequent offending</a:t>
            </a:r>
          </a:p>
          <a:p>
            <a:pPr eaLnBrk="1" hangingPunct="1">
              <a:lnSpc>
                <a:spcPts val="2638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Pattern of racial disparities is likely to contribute to perceptions of unfairness and impede efforts to engage minority youth</a:t>
            </a:r>
          </a:p>
          <a:p>
            <a:pPr eaLnBrk="1" hangingPunct="1">
              <a:lnSpc>
                <a:spcPts val="2638"/>
              </a:lnSpc>
              <a:spcBef>
                <a:spcPts val="1200"/>
              </a:spcBef>
              <a:spcAft>
                <a:spcPts val="600"/>
              </a:spcAft>
            </a:pPr>
            <a:endParaRPr lang="en-US" sz="2000" dirty="0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 sz="20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My jurisdiction continues to be pretty punitive and to rely on confinement of juvenile offenders.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My jurisdiction has reduced the number of juvenile offenders in confinement in state facilities.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My jurisdiction has reduced the number of juvenile offenders in confinement in state and local facilities.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My jurisdiction has reduced the number of juvenile offenders in confinement in state and local </a:t>
            </a:r>
            <a:r>
              <a:rPr lang="en-US" dirty="0" smtClean="0"/>
              <a:t>facilities AND has increased its investment in community/neighborhood-based programs and services.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8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1697"/>
            <a:ext cx="7620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ea typeface="+mj-ea"/>
              </a:rPr>
              <a:t>What is a Developmental Approach in Juvenile Justice?</a:t>
            </a:r>
            <a:endParaRPr lang="en-US" sz="3600" b="1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44697"/>
            <a:ext cx="8077200" cy="4724400"/>
          </a:xfrm>
        </p:spPr>
        <p:txBody>
          <a:bodyPr/>
          <a:lstStyle/>
          <a:p>
            <a:pPr marL="114300" indent="0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dirty="0"/>
              <a:t>A developmental approach to juvenile justice recognizes that illegal acts committed by adolescents occur at a time of life when individuals are more likely to exercise poor judgment, take risks, and pursue thrills and excitement. A juvenile justice system centered on a developmental approach will respond to offending behavior by providing treatment and services that: </a:t>
            </a:r>
          </a:p>
          <a:p>
            <a:pPr marL="114300" indent="0">
              <a:spcBef>
                <a:spcPct val="0"/>
              </a:spcBef>
              <a:spcAft>
                <a:spcPts val="1000"/>
              </a:spcAft>
              <a:buFont typeface="Cambria" charset="0"/>
              <a:buAutoNum type="arabicPeriod"/>
            </a:pPr>
            <a:r>
              <a:rPr lang="en-US" sz="2000" dirty="0"/>
              <a:t>Have youth focus on </a:t>
            </a:r>
            <a:r>
              <a:rPr lang="en-US" sz="2000" b="1" i="1" dirty="0"/>
              <a:t>repairing the social injury </a:t>
            </a:r>
            <a:r>
              <a:rPr lang="en-US" sz="2000" dirty="0"/>
              <a:t>or damage, understand how the behavior has affected other people, and </a:t>
            </a:r>
            <a:r>
              <a:rPr lang="en-US" sz="2000" b="1" i="1" dirty="0"/>
              <a:t>take responsibility </a:t>
            </a:r>
            <a:r>
              <a:rPr lang="en-US" sz="2000" dirty="0"/>
              <a:t>for their action.  </a:t>
            </a:r>
          </a:p>
          <a:p>
            <a:pPr marL="114300" indent="0">
              <a:spcBef>
                <a:spcPct val="0"/>
              </a:spcBef>
              <a:spcAft>
                <a:spcPts val="1000"/>
              </a:spcAft>
              <a:buFont typeface="Cambria" charset="0"/>
              <a:buAutoNum type="arabicPeriod"/>
            </a:pPr>
            <a:r>
              <a:rPr lang="en-US" sz="2000" dirty="0"/>
              <a:t>Are a diverse array of activities, supports, and </a:t>
            </a:r>
            <a:r>
              <a:rPr lang="en-US" sz="2000" b="1" i="1" dirty="0"/>
              <a:t>opportunities for normal growth </a:t>
            </a:r>
            <a:r>
              <a:rPr lang="en-US" sz="2000" dirty="0"/>
              <a:t>(emotional, physical, intellectual),  </a:t>
            </a:r>
          </a:p>
          <a:p>
            <a:pPr marL="114300" indent="0">
              <a:spcBef>
                <a:spcPct val="0"/>
              </a:spcBef>
              <a:spcAft>
                <a:spcPts val="1000"/>
              </a:spcAft>
              <a:buFont typeface="Cambria" charset="0"/>
              <a:buAutoNum type="arabicPeriod"/>
            </a:pPr>
            <a:r>
              <a:rPr lang="en-US" sz="2000" dirty="0"/>
              <a:t>Are delivered in </a:t>
            </a:r>
            <a:r>
              <a:rPr lang="en-US" sz="2000" b="1" i="1" dirty="0"/>
              <a:t>environments that are appropriate </a:t>
            </a:r>
            <a:r>
              <a:rPr lang="en-US" sz="2000" dirty="0"/>
              <a:t>to the ages and stages of the youth involved, and are conducive to healthy development.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108"/>
            <a:ext cx="2139696" cy="1547444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>
                <a:latin typeface="Cambria" charset="0"/>
              </a:rPr>
              <a:t>Guiding Principles for </a:t>
            </a:r>
            <a:br>
              <a:rPr lang="en-US" dirty="0" smtClean="0">
                <a:latin typeface="Cambria" charset="0"/>
              </a:rPr>
            </a:br>
            <a:r>
              <a:rPr lang="en-US" dirty="0" smtClean="0">
                <a:latin typeface="Cambria" charset="0"/>
              </a:rPr>
              <a:t>Juvenile Justice Reform</a:t>
            </a:r>
            <a:endParaRPr lang="en-US" dirty="0">
              <a:latin typeface="Cambria" charset="0"/>
            </a:endParaRPr>
          </a:p>
        </p:txBody>
      </p:sp>
      <p:pic>
        <p:nvPicPr>
          <p:cNvPr id="5" name="Content Placeholder 4" descr="juvenile justice refor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36" r="-26836"/>
          <a:stretch>
            <a:fillRect/>
          </a:stretch>
        </p:blipFill>
        <p:spPr>
          <a:xfrm>
            <a:off x="2971800" y="792163"/>
            <a:ext cx="5715000" cy="55784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340" y="2130552"/>
            <a:ext cx="2552867" cy="4243615"/>
          </a:xfrm>
        </p:spPr>
        <p:txBody>
          <a:bodyPr>
            <a:normAutofit/>
          </a:bodyPr>
          <a:lstStyle/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ACCOUNTABILITY</a:t>
            </a:r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PREVENTING</a:t>
            </a:r>
          </a:p>
          <a:p>
            <a:r>
              <a:rPr lang="en-US" sz="2000" b="1" dirty="0" smtClean="0"/>
              <a:t>REOFFENDING</a:t>
            </a:r>
          </a:p>
          <a:p>
            <a:endParaRPr lang="en-US" sz="2000" b="1" dirty="0"/>
          </a:p>
          <a:p>
            <a:r>
              <a:rPr lang="en-US" sz="2000" b="1" dirty="0" smtClean="0"/>
              <a:t>FAIRNESS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Polling-Yes/No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jurisdiction uses restitution and community service.</a:t>
            </a:r>
          </a:p>
          <a:p>
            <a:r>
              <a:rPr lang="en-US" dirty="0" smtClean="0"/>
              <a:t>My jurisdiction uses restorative justice practices.</a:t>
            </a:r>
          </a:p>
          <a:p>
            <a:r>
              <a:rPr lang="en-US" dirty="0" smtClean="0"/>
              <a:t>My jurisdiction uses confinement for only a few juvenile offenders.</a:t>
            </a:r>
          </a:p>
          <a:p>
            <a:r>
              <a:rPr lang="en-US" dirty="0" smtClean="0"/>
              <a:t>My jurisdiction uses a risk/need assessment instrument and matches youth with specialized treatment and targets more intensive treatment for high risk youth.</a:t>
            </a:r>
          </a:p>
          <a:p>
            <a:r>
              <a:rPr lang="en-US" dirty="0" smtClean="0"/>
              <a:t>My jurisdiction treats all youth the same.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60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8313" y="297299"/>
            <a:ext cx="76200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ea typeface="+mj-ea"/>
              </a:rPr>
              <a:t>Hallmarks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68313" y="1148199"/>
            <a:ext cx="7620000" cy="5237163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400" dirty="0"/>
              <a:t>The Hallmarks demonstrate how the developmental approach can guide juvenile justice reform. The report outlines how these hallmarks of a developmental approach should be incorporated into policies and practices </a:t>
            </a:r>
            <a:r>
              <a:rPr lang="en-US" sz="2400" dirty="0" smtClean="0"/>
              <a:t>to </a:t>
            </a:r>
            <a:r>
              <a:rPr lang="en-US" sz="2400" dirty="0"/>
              <a:t>achieve the goals of the juvenile justice system.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</a:pPr>
            <a:endParaRPr lang="en-US" sz="2000" b="1" dirty="0"/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A</a:t>
            </a:r>
            <a:r>
              <a:rPr lang="en-US" dirty="0" smtClean="0"/>
              <a:t>ccountability </a:t>
            </a:r>
            <a:r>
              <a:rPr lang="en-US" dirty="0"/>
              <a:t>without Criminalization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Alternatives to Justice System Involvement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Individualized Response Based on Assessment </a:t>
            </a:r>
            <a:r>
              <a:rPr lang="en-US" dirty="0" smtClean="0"/>
              <a:t>of Needs                           and Risks</a:t>
            </a:r>
            <a:endParaRPr lang="en-US" dirty="0"/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Confinement Only When Necessary for Public Safety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A Genuine Commitment to Fairness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Sensitivity to Disparate Treatment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Family Engagement</a:t>
            </a:r>
          </a:p>
          <a:p>
            <a:pPr marL="0" indent="0" eaLnBrk="1" hangingPunct="1">
              <a:spcBef>
                <a:spcPct val="0"/>
              </a:spcBef>
            </a:pPr>
            <a:endParaRPr lang="en-US" b="1" dirty="0"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en-US" b="1" dirty="0"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en-US" b="1" dirty="0"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en-US" b="1" dirty="0"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en-US" b="1" dirty="0"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impacted families and young people among traditional stakeholder groups</a:t>
            </a:r>
          </a:p>
          <a:p>
            <a:r>
              <a:rPr lang="en-US" dirty="0" smtClean="0"/>
              <a:t>Improve policies and practices that impact how agencies work with families</a:t>
            </a:r>
          </a:p>
          <a:p>
            <a:r>
              <a:rPr lang="en-US" dirty="0" smtClean="0"/>
              <a:t>Resources for families</a:t>
            </a:r>
          </a:p>
          <a:p>
            <a:r>
              <a:rPr lang="en-US" dirty="0" smtClean="0"/>
              <a:t>Receive and address family concerns and issues</a:t>
            </a:r>
          </a:p>
          <a:p>
            <a:r>
              <a:rPr lang="en-US" dirty="0" smtClean="0"/>
              <a:t>Moving from </a:t>
            </a:r>
            <a:r>
              <a:rPr lang="en-US" i="1" dirty="0" smtClean="0"/>
              <a:t>inclusion</a:t>
            </a:r>
            <a:r>
              <a:rPr lang="en-US" dirty="0" smtClean="0"/>
              <a:t> to </a:t>
            </a:r>
            <a:r>
              <a:rPr lang="en-US" i="1" dirty="0" smtClean="0"/>
              <a:t>engagement </a:t>
            </a:r>
            <a:r>
              <a:rPr lang="en-US" dirty="0" smtClean="0"/>
              <a:t>to </a:t>
            </a:r>
            <a:r>
              <a:rPr lang="en-US" i="1" dirty="0" smtClean="0"/>
              <a:t>partnership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3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Effective Interventions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Cognitive-behavioral approaches</a:t>
            </a:r>
          </a:p>
          <a:p>
            <a:r>
              <a:rPr lang="en-US" dirty="0" smtClean="0"/>
              <a:t>Functional family therapy</a:t>
            </a:r>
          </a:p>
          <a:p>
            <a:r>
              <a:rPr lang="en-US" dirty="0" err="1" smtClean="0"/>
              <a:t>Multisystemic</a:t>
            </a:r>
            <a:r>
              <a:rPr lang="en-US" dirty="0" smtClean="0"/>
              <a:t> therapy</a:t>
            </a:r>
          </a:p>
          <a:p>
            <a:r>
              <a:rPr lang="en-US" dirty="0" smtClean="0"/>
              <a:t>Multidimensional treatment foster care</a:t>
            </a:r>
          </a:p>
          <a:p>
            <a:r>
              <a:rPr lang="en-US" dirty="0" smtClean="0"/>
              <a:t>Aggression replacement therapy</a:t>
            </a:r>
            <a:endParaRPr lang="en-US" dirty="0"/>
          </a:p>
        </p:txBody>
      </p:sp>
      <p:pic>
        <p:nvPicPr>
          <p:cNvPr id="7" name="Content Placeholder 6" descr="research-sqwr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383"/>
          <a:stretch/>
        </p:blipFill>
        <p:spPr>
          <a:xfrm>
            <a:off x="4648200" y="1673225"/>
            <a:ext cx="4038600" cy="4718050"/>
          </a:xfrm>
        </p:spPr>
      </p:pic>
    </p:spTree>
    <p:extLst>
      <p:ext uri="{BB962C8B-B14F-4D97-AF65-F5344CB8AC3E}">
        <p14:creationId xmlns:p14="http://schemas.microsoft.com/office/powerpoint/2010/main" val="12035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Academy of Sciences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Purpose</a:t>
            </a:r>
          </a:p>
          <a:p>
            <a:r>
              <a:rPr lang="en-US" dirty="0"/>
              <a:t>Value added</a:t>
            </a:r>
          </a:p>
          <a:p>
            <a:r>
              <a:rPr lang="en-US" dirty="0"/>
              <a:t>Written reports based on evidence and rigorous analysis</a:t>
            </a:r>
          </a:p>
          <a:p>
            <a:endParaRPr lang="en-US" dirty="0"/>
          </a:p>
        </p:txBody>
      </p:sp>
      <p:pic>
        <p:nvPicPr>
          <p:cNvPr id="14" name="Picture 3" descr="Founders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6" r="12273"/>
          <a:stretch>
            <a:fillRect/>
          </a:stretch>
        </p:blipFill>
        <p:spPr bwMode="auto">
          <a:xfrm>
            <a:off x="602627" y="1673352"/>
            <a:ext cx="24669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9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Federal Funding Sources</a:t>
            </a:r>
            <a:endParaRPr lang="en-US" dirty="0">
              <a:ea typeface="+mj-ea"/>
            </a:endParaRPr>
          </a:p>
        </p:txBody>
      </p:sp>
      <p:graphicFrame>
        <p:nvGraphicFramePr>
          <p:cNvPr id="17412" name="Object 10"/>
          <p:cNvGraphicFramePr>
            <a:graphicFrameLocks noChangeAspect="1"/>
          </p:cNvGraphicFramePr>
          <p:nvPr/>
        </p:nvGraphicFramePr>
        <p:xfrm>
          <a:off x="684213" y="1628775"/>
          <a:ext cx="7300912" cy="353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Worksheet" r:id="rId5" imgW="10698480" imgH="4335852" progId="Excel.Sheet.12">
                  <p:embed/>
                </p:oleObj>
              </mc:Choice>
              <mc:Fallback>
                <p:oleObj name="Worksheet" r:id="rId5" imgW="10698480" imgH="4335852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628775"/>
                        <a:ext cx="7300912" cy="35385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445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ea typeface="+mj-ea"/>
              </a:rPr>
              <a:t>Challenges</a:t>
            </a:r>
            <a:endParaRPr lang="en-US" b="1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600" dirty="0">
                <a:latin typeface="+mj-lt"/>
                <a:ea typeface="+mn-ea"/>
              </a:rPr>
              <a:t>Building a consensus/agenda for reform</a:t>
            </a:r>
          </a:p>
          <a:p>
            <a:pPr fontAlgn="auto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600" dirty="0">
                <a:latin typeface="+mj-lt"/>
                <a:ea typeface="+mn-ea"/>
              </a:rPr>
              <a:t>Implementing reform and measuring success</a:t>
            </a:r>
          </a:p>
          <a:p>
            <a:pPr fontAlgn="auto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600" dirty="0">
                <a:latin typeface="+mj-lt"/>
                <a:ea typeface="+mn-ea"/>
              </a:rPr>
              <a:t>Sustaining reform</a:t>
            </a:r>
          </a:p>
          <a:p>
            <a:pPr fontAlgn="auto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600" dirty="0">
                <a:latin typeface="+mj-lt"/>
                <a:ea typeface="+mn-ea"/>
              </a:rPr>
              <a:t>Reform as a </a:t>
            </a:r>
            <a:r>
              <a:rPr lang="en-US" sz="3600" dirty="0" smtClean="0">
                <a:latin typeface="+mj-lt"/>
                <a:ea typeface="+mn-ea"/>
              </a:rPr>
              <a:t>journey</a:t>
            </a:r>
            <a:endParaRPr lang="en-US" sz="3600" dirty="0">
              <a:latin typeface="+mj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Juvenile Justice Reform</a:t>
            </a:r>
            <a:endParaRPr lang="en-US" dirty="0"/>
          </a:p>
        </p:txBody>
      </p:sp>
      <p:pic>
        <p:nvPicPr>
          <p:cNvPr id="7" name="Content Placeholder 6" descr="raise the a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r="9769"/>
          <a:stretch>
            <a:fillRect/>
          </a:stretch>
        </p:blipFill>
        <p:spPr>
          <a:xfrm>
            <a:off x="4657085" y="4042882"/>
            <a:ext cx="2172164" cy="1878071"/>
          </a:xfrm>
        </p:spPr>
      </p:pic>
      <p:pic>
        <p:nvPicPr>
          <p:cNvPr id="6" name="Content Placeholder 5" descr="dedicated-te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7201"/>
          <a:stretch>
            <a:fillRect/>
          </a:stretch>
        </p:blipFill>
        <p:spPr>
          <a:xfrm>
            <a:off x="4648200" y="1673352"/>
            <a:ext cx="2028184" cy="2369531"/>
          </a:xfrm>
        </p:spPr>
      </p:pic>
      <p:sp>
        <p:nvSpPr>
          <p:cNvPr id="8" name="TextBox 7"/>
          <p:cNvSpPr txBox="1"/>
          <p:nvPr/>
        </p:nvSpPr>
        <p:spPr>
          <a:xfrm>
            <a:off x="7002167" y="3524565"/>
            <a:ext cx="168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JDAI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29249" y="1973776"/>
            <a:ext cx="2177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Reclaiming</a:t>
            </a:r>
          </a:p>
          <a:p>
            <a:r>
              <a:rPr lang="en-US" sz="2800" b="1" dirty="0" smtClean="0"/>
              <a:t>Futures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29249" y="4742613"/>
            <a:ext cx="2177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Justice</a:t>
            </a:r>
          </a:p>
          <a:p>
            <a:r>
              <a:rPr lang="en-US" sz="2200" b="1" dirty="0" smtClean="0"/>
              <a:t>Reinvestment</a:t>
            </a:r>
            <a:endParaRPr lang="en-US" sz="2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3143" y="1827072"/>
            <a:ext cx="3589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What’s next?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741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 dirty="0" smtClean="0">
                <a:ea typeface="+mj-ea"/>
              </a:rPr>
              <a:t>Thank you!</a:t>
            </a:r>
          </a:p>
        </p:txBody>
      </p:sp>
      <p:pic>
        <p:nvPicPr>
          <p:cNvPr id="2150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196975"/>
            <a:ext cx="2835275" cy="3816350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067175" y="1844675"/>
            <a:ext cx="4010025" cy="4281488"/>
          </a:xfrm>
        </p:spPr>
        <p:txBody>
          <a:bodyPr>
            <a:normAutofit/>
          </a:bodyPr>
          <a:lstStyle/>
          <a:p>
            <a:pPr marL="114300" indent="0">
              <a:spcBef>
                <a:spcPts val="1200"/>
              </a:spcBef>
              <a:buFont typeface="Arial" charset="0"/>
              <a:buNone/>
            </a:pPr>
            <a:r>
              <a:rPr lang="en-US" sz="2000">
                <a:latin typeface="Calibri" charset="0"/>
              </a:rPr>
              <a:t>For more information:</a:t>
            </a:r>
          </a:p>
          <a:p>
            <a:pPr marL="114300" indent="0">
              <a:spcBef>
                <a:spcPts val="1200"/>
              </a:spcBef>
            </a:pPr>
            <a:r>
              <a:rPr lang="en-US" sz="2000">
                <a:latin typeface="Calibri" charset="0"/>
                <a:hlinkClick r:id="rId4"/>
              </a:rPr>
              <a:t>claj@nas.edu</a:t>
            </a:r>
            <a:endParaRPr lang="en-US" sz="2000">
              <a:latin typeface="Calibri" charset="0"/>
            </a:endParaRPr>
          </a:p>
          <a:p>
            <a:pPr marL="114300" indent="0">
              <a:spcBef>
                <a:spcPts val="1200"/>
              </a:spcBef>
              <a:buFont typeface="Arial" charset="0"/>
              <a:buNone/>
            </a:pPr>
            <a:r>
              <a:rPr lang="en-US" sz="2000">
                <a:latin typeface="Calibri" charset="0"/>
              </a:rPr>
              <a:t>For copies of report:</a:t>
            </a:r>
          </a:p>
          <a:p>
            <a:pPr marL="114300" indent="0">
              <a:spcBef>
                <a:spcPts val="1200"/>
              </a:spcBef>
            </a:pPr>
            <a:r>
              <a:rPr lang="en-US" sz="2000">
                <a:latin typeface="Calibri" charset="0"/>
                <a:hlinkClick r:id="rId5"/>
              </a:rPr>
              <a:t>http://sites.nationalacademies.org/DBASSE/CLAJ/Implementing_Juvenile_Justice_Reform/index.htm</a:t>
            </a:r>
            <a:endParaRPr lang="en-US" sz="2000">
              <a:latin typeface="Calibri" charset="0"/>
            </a:endParaRPr>
          </a:p>
          <a:p>
            <a:pPr marL="114300" indent="0">
              <a:spcBef>
                <a:spcPts val="1200"/>
              </a:spcBef>
              <a:buFont typeface="Arial" charset="0"/>
              <a:buNone/>
            </a:pPr>
            <a:r>
              <a:rPr lang="en-US" sz="2000">
                <a:latin typeface="Calibri" charset="0"/>
              </a:rPr>
              <a:t>Catalog of Federal Funding Sources for Youth in Juvenile Justice:</a:t>
            </a:r>
          </a:p>
          <a:p>
            <a:pPr marL="114300" indent="0">
              <a:spcBef>
                <a:spcPts val="1200"/>
              </a:spcBef>
            </a:pPr>
            <a:r>
              <a:rPr lang="en-US" sz="2000">
                <a:latin typeface="Calibri" charset="0"/>
                <a:hlinkClick r:id="rId6"/>
              </a:rPr>
              <a:t>http://sites.nationalacademies.org/DBASSE/CLAJ/DBASSE_088937</a:t>
            </a:r>
            <a:endParaRPr lang="en-US" sz="2000">
              <a:latin typeface="Calibri" charset="0"/>
            </a:endParaRPr>
          </a:p>
          <a:p>
            <a:pPr marL="114300" indent="0">
              <a:spcBef>
                <a:spcPts val="1200"/>
              </a:spcBef>
            </a:pPr>
            <a:endParaRPr lang="en-US" sz="2400">
              <a:latin typeface="Calibri" charset="0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2708275"/>
            <a:ext cx="237648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Committee on Assessing</a:t>
            </a:r>
            <a:br>
              <a:rPr lang="en-US" dirty="0" smtClean="0"/>
            </a:br>
            <a:r>
              <a:rPr lang="en-US" dirty="0" smtClean="0"/>
              <a:t>Juvenile Justice Reform</a:t>
            </a:r>
            <a:endParaRPr lang="en-US" dirty="0"/>
          </a:p>
        </p:txBody>
      </p:sp>
      <p:pic>
        <p:nvPicPr>
          <p:cNvPr id="9" name="Picture Placeholder 8" descr="brai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425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To assess the implications of advances in behavioral and neuroscience research for the field of juvenile justice and the implications of such knowledge for juvenile justice reform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0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Committee Findings</a:t>
            </a:r>
            <a:endParaRPr lang="en-US" dirty="0"/>
          </a:p>
        </p:txBody>
      </p:sp>
      <p:pic>
        <p:nvPicPr>
          <p:cNvPr id="5" name="Science Unscrambled_ Reforming Juvenile Justice_ A Developmental Approa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8491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Practitioner’s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Report provides a firm foundation</a:t>
            </a:r>
          </a:p>
          <a:p>
            <a:r>
              <a:rPr lang="en-US" dirty="0" smtClean="0"/>
              <a:t>Overarching agenda for juvenile justice reform</a:t>
            </a:r>
          </a:p>
          <a:p>
            <a:r>
              <a:rPr lang="en-US" dirty="0" smtClean="0"/>
              <a:t>Details in implementation</a:t>
            </a:r>
          </a:p>
          <a:p>
            <a:pPr lvl="1"/>
            <a:r>
              <a:rPr lang="en-US" dirty="0" smtClean="0"/>
              <a:t>Measures of success</a:t>
            </a:r>
          </a:p>
          <a:p>
            <a:pPr lvl="1"/>
            <a:r>
              <a:rPr lang="en-US" dirty="0" smtClean="0"/>
              <a:t>Measures of results</a:t>
            </a:r>
          </a:p>
          <a:p>
            <a:r>
              <a:rPr lang="en-US" dirty="0" smtClean="0"/>
              <a:t>Emerging evidence about effective interventions and practices</a:t>
            </a:r>
          </a:p>
          <a:p>
            <a:r>
              <a:rPr lang="en-US" dirty="0" smtClean="0"/>
              <a:t>Maintaining fidelity of reform</a:t>
            </a:r>
          </a:p>
          <a:p>
            <a:r>
              <a:rPr lang="en-US" dirty="0" smtClean="0"/>
              <a:t>Investing in education of our current and future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5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My community has read the report and implemented all of its recommendations.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My community agrees with the recommendations in the report.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I’m interested in learning more about the report and how it can improve how we serve youth in our community.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2823"/>
            <a:ext cx="7620000" cy="96909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 smtClean="0">
                <a:ea typeface="+mj-ea"/>
              </a:rPr>
              <a:t>Reforming Juvenile Justice: A Developmental Perspective 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2773163"/>
            <a:ext cx="4762500" cy="3657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000" dirty="0">
                <a:latin typeface="Calibri" charset="0"/>
              </a:rPr>
              <a:t>Recommendations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000" dirty="0">
                <a:latin typeface="Calibri" charset="0"/>
              </a:rPr>
              <a:t>Commitment to reform by State, Local, and Tribal Governments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000" dirty="0">
                <a:latin typeface="Calibri" charset="0"/>
              </a:rPr>
              <a:t>Strong Supporting Role for OJJDP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000" dirty="0">
                <a:latin typeface="Calibri" charset="0"/>
              </a:rPr>
              <a:t>Research Agenda on Adolescent Development, Delinquency Prevention and Juvenile Justice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000" dirty="0">
                <a:latin typeface="Calibri" charset="0"/>
              </a:rPr>
              <a:t>Data Improvement</a:t>
            </a:r>
          </a:p>
          <a:p>
            <a:pPr eaLnBrk="1" hangingPunct="1">
              <a:spcBef>
                <a:spcPct val="0"/>
              </a:spcBef>
            </a:pPr>
            <a:endParaRPr lang="en-US" sz="2400" dirty="0">
              <a:latin typeface="Calibri" charset="0"/>
            </a:endParaRPr>
          </a:p>
        </p:txBody>
      </p:sp>
      <p:pic>
        <p:nvPicPr>
          <p:cNvPr id="61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384425"/>
            <a:ext cx="2303463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188" y="1529754"/>
            <a:ext cx="7466012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000" dirty="0">
                <a:latin typeface="+mn-lt"/>
                <a:ea typeface="+mn-ea"/>
                <a:cs typeface="Arial" panose="020B0604020202020204" pitchFamily="34" charset="0"/>
              </a:rPr>
              <a:t>Emerging consensus regarding science of adolescent development and its implications for design and operation of juvenile justice system</a:t>
            </a:r>
          </a:p>
          <a:p>
            <a:pPr>
              <a:defRPr/>
            </a:pPr>
            <a:endParaRPr 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Science</a:t>
            </a:r>
            <a:endParaRPr lang="en-US" dirty="0"/>
          </a:p>
        </p:txBody>
      </p:sp>
      <p:pic>
        <p:nvPicPr>
          <p:cNvPr id="5" name="Picture 4" descr="b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76" y="2269888"/>
            <a:ext cx="3653723" cy="2433851"/>
          </a:xfrm>
          <a:prstGeom prst="rect">
            <a:avLst/>
          </a:prstGeom>
        </p:spPr>
      </p:pic>
      <p:pic>
        <p:nvPicPr>
          <p:cNvPr id="6" name="Picture 5" descr="pe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0" y="4324739"/>
            <a:ext cx="2392749" cy="1597047"/>
          </a:xfrm>
          <a:prstGeom prst="rect">
            <a:avLst/>
          </a:prstGeom>
        </p:spPr>
      </p:pic>
      <p:pic>
        <p:nvPicPr>
          <p:cNvPr id="7" name="Picture 6" descr="communi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88" y="775893"/>
            <a:ext cx="2560129" cy="2560129"/>
          </a:xfrm>
          <a:prstGeom prst="rect">
            <a:avLst/>
          </a:prstGeom>
        </p:spPr>
      </p:pic>
      <p:pic>
        <p:nvPicPr>
          <p:cNvPr id="8" name="Picture 7" descr="schoo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94" y="4324739"/>
            <a:ext cx="3367103" cy="162967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657176" y="3472733"/>
            <a:ext cx="1722873" cy="12310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80049" y="1871774"/>
            <a:ext cx="2721333" cy="16009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80049" y="3472733"/>
            <a:ext cx="2462158" cy="15938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60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ea typeface="+mj-ea"/>
              </a:rPr>
              <a:t>The Science</a:t>
            </a:r>
            <a:endParaRPr lang="en-US" b="1" dirty="0">
              <a:ea typeface="+mj-ea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50825" y="1606550"/>
            <a:ext cx="4267200" cy="48006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Adolescents differ from adults and/or children in three important ways: 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/>
              <a:t>lack mature capacity for self-regulation in emotionally charged contexts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/>
              <a:t>have a heightened sensitivity to proximal external influences such as peer pressure and immediate incentives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/>
              <a:t>show less ability to make judgments and decisions that require future orientation. </a:t>
            </a:r>
            <a:endParaRPr lang="en-US" dirty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663" y="533400"/>
            <a:ext cx="327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http://1.bp.blogspot.com/_4JOqUxVylL0/SEAibi1kkoI/AAAAAAAAAL4/vBRkNzAucQk/s400/adolescent%2Bbr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23373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3068</TotalTime>
  <Words>1306</Words>
  <Application>Microsoft Office PowerPoint</Application>
  <PresentationFormat>On-screen Show (4:3)</PresentationFormat>
  <Paragraphs>162</Paragraphs>
  <Slides>23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Clarity</vt:lpstr>
      <vt:lpstr>Worksheet</vt:lpstr>
      <vt:lpstr>Reforming Juvenile Justice:       A Developmental Perspective    Putting principles into practice</vt:lpstr>
      <vt:lpstr>National Academy of Sciences</vt:lpstr>
      <vt:lpstr>Committee on Assessing Juvenile Justice Reform</vt:lpstr>
      <vt:lpstr>Overview of the Committee Findings</vt:lpstr>
      <vt:lpstr>A Practitioner’s Perspective</vt:lpstr>
      <vt:lpstr>Polling</vt:lpstr>
      <vt:lpstr>Reforming Juvenile Justice: A Developmental Perspective </vt:lpstr>
      <vt:lpstr>The Science</vt:lpstr>
      <vt:lpstr>The Science</vt:lpstr>
      <vt:lpstr>Executive Function Development</vt:lpstr>
      <vt:lpstr>Polling</vt:lpstr>
      <vt:lpstr>Major Conclusions from the Research</vt:lpstr>
      <vt:lpstr>Polling</vt:lpstr>
      <vt:lpstr>What is a Developmental Approach in Juvenile Justice?</vt:lpstr>
      <vt:lpstr>Guiding Principles for  Juvenile Justice Reform</vt:lpstr>
      <vt:lpstr>Polling-Yes/No</vt:lpstr>
      <vt:lpstr>Hallmarks</vt:lpstr>
      <vt:lpstr>Family Engagement</vt:lpstr>
      <vt:lpstr>More Effective Interventions</vt:lpstr>
      <vt:lpstr>Federal Funding Sources</vt:lpstr>
      <vt:lpstr>Challenges</vt:lpstr>
      <vt:lpstr>Juvenile Justice Reform</vt:lpstr>
      <vt:lpstr>Thank you!</vt:lpstr>
    </vt:vector>
  </TitlesOfParts>
  <Company>Townsend Consulting and Executive Coaching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Reforming Juvenile Justice:       A Developmental Perspective    Putting principles into practice</dc:title>
  <dc:creator>Cherie Townsend</dc:creator>
  <cp:lastModifiedBy>Christa Myers</cp:lastModifiedBy>
  <cp:revision>17</cp:revision>
  <cp:lastPrinted>2016-02-16T23:27:42Z</cp:lastPrinted>
  <dcterms:created xsi:type="dcterms:W3CDTF">2016-02-14T21:53:09Z</dcterms:created>
  <dcterms:modified xsi:type="dcterms:W3CDTF">2016-02-18T19:11:47Z</dcterms:modified>
</cp:coreProperties>
</file>